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4630400" cy="8229600"/>
  <p:notesSz cx="8229600" cy="14630400"/>
  <p:embeddedFontLst>
    <p:embeddedFont>
      <p:font typeface="Cabin" panose="020B0604020202020204" charset="0"/>
      <p:regular r:id="rId16"/>
    </p:embeddedFont>
    <p:embeddedFont>
      <p:font typeface="Unbounded" panose="020B0604020202020204" charset="0"/>
      <p:regular r:id="rId17"/>
    </p:embeddedFont>
  </p:embeddedFontLst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128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0" d="100"/>
          <a:sy n="60" d="100"/>
        </p:scale>
        <p:origin x="66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dressa Emily" userId="40d91855a8c41bc8" providerId="LiveId" clId="{987D4FBC-0641-4A94-AB79-D527E10C97D7}"/>
    <pc:docChg chg="undo custSel modSld">
      <pc:chgData name="Andressa Emily" userId="40d91855a8c41bc8" providerId="LiveId" clId="{987D4FBC-0641-4A94-AB79-D527E10C97D7}" dt="2024-11-29T20:03:37.358" v="46" actId="14100"/>
      <pc:docMkLst>
        <pc:docMk/>
      </pc:docMkLst>
      <pc:sldChg chg="addSp delSp modSp mod">
        <pc:chgData name="Andressa Emily" userId="40d91855a8c41bc8" providerId="LiveId" clId="{987D4FBC-0641-4A94-AB79-D527E10C97D7}" dt="2024-11-29T20:01:17.252" v="31" actId="1076"/>
        <pc:sldMkLst>
          <pc:docMk/>
          <pc:sldMk cId="0" sldId="256"/>
        </pc:sldMkLst>
        <pc:spChg chg="mod">
          <ac:chgData name="Andressa Emily" userId="40d91855a8c41bc8" providerId="LiveId" clId="{987D4FBC-0641-4A94-AB79-D527E10C97D7}" dt="2024-11-29T19:37:25.946" v="18" actId="255"/>
          <ac:spMkLst>
            <pc:docMk/>
            <pc:sldMk cId="0" sldId="256"/>
            <ac:spMk id="3" creationId="{00000000-0000-0000-0000-000000000000}"/>
          </ac:spMkLst>
        </pc:spChg>
        <pc:spChg chg="add del mod">
          <ac:chgData name="Andressa Emily" userId="40d91855a8c41bc8" providerId="LiveId" clId="{987D4FBC-0641-4A94-AB79-D527E10C97D7}" dt="2024-11-29T19:59:02.713" v="24" actId="22"/>
          <ac:spMkLst>
            <pc:docMk/>
            <pc:sldMk cId="0" sldId="256"/>
            <ac:spMk id="6" creationId="{1F0CD785-E8D3-E427-A28A-18021F500178}"/>
          </ac:spMkLst>
        </pc:spChg>
        <pc:spChg chg="add del">
          <ac:chgData name="Andressa Emily" userId="40d91855a8c41bc8" providerId="LiveId" clId="{987D4FBC-0641-4A94-AB79-D527E10C97D7}" dt="2024-11-29T19:59:06.184" v="26" actId="22"/>
          <ac:spMkLst>
            <pc:docMk/>
            <pc:sldMk cId="0" sldId="256"/>
            <ac:spMk id="8" creationId="{7CFE7069-6E44-37DA-818E-E369E3F8D57E}"/>
          </ac:spMkLst>
        </pc:spChg>
        <pc:picChg chg="add del">
          <ac:chgData name="Andressa Emily" userId="40d91855a8c41bc8" providerId="LiveId" clId="{987D4FBC-0641-4A94-AB79-D527E10C97D7}" dt="2024-11-29T20:01:13.741" v="30" actId="478"/>
          <ac:picMkLst>
            <pc:docMk/>
            <pc:sldMk cId="0" sldId="256"/>
            <ac:picMk id="2" creationId="{00000000-0000-0000-0000-000000000000}"/>
          </ac:picMkLst>
        </pc:picChg>
        <pc:picChg chg="add del mod">
          <ac:chgData name="Andressa Emily" userId="40d91855a8c41bc8" providerId="LiveId" clId="{987D4FBC-0641-4A94-AB79-D527E10C97D7}" dt="2024-11-29T20:00:54.941" v="28" actId="478"/>
          <ac:picMkLst>
            <pc:docMk/>
            <pc:sldMk cId="0" sldId="256"/>
            <ac:picMk id="10" creationId="{9C2FF82C-3227-AACA-C23F-7C5F890646BB}"/>
          </ac:picMkLst>
        </pc:picChg>
        <pc:picChg chg="add mod">
          <ac:chgData name="Andressa Emily" userId="40d91855a8c41bc8" providerId="LiveId" clId="{987D4FBC-0641-4A94-AB79-D527E10C97D7}" dt="2024-11-29T20:01:17.252" v="31" actId="1076"/>
          <ac:picMkLst>
            <pc:docMk/>
            <pc:sldMk cId="0" sldId="256"/>
            <ac:picMk id="12" creationId="{8B8614B4-AEC6-F425-406D-707AA629F21A}"/>
          </ac:picMkLst>
        </pc:picChg>
      </pc:sldChg>
      <pc:sldChg chg="addSp delSp modSp mod">
        <pc:chgData name="Andressa Emily" userId="40d91855a8c41bc8" providerId="LiveId" clId="{987D4FBC-0641-4A94-AB79-D527E10C97D7}" dt="2024-11-29T20:03:37.358" v="46" actId="14100"/>
        <pc:sldMkLst>
          <pc:docMk/>
          <pc:sldMk cId="0" sldId="259"/>
        </pc:sldMkLst>
        <pc:picChg chg="del">
          <ac:chgData name="Andressa Emily" userId="40d91855a8c41bc8" providerId="LiveId" clId="{987D4FBC-0641-4A94-AB79-D527E10C97D7}" dt="2024-11-29T20:03:24.248" v="43" actId="478"/>
          <ac:picMkLst>
            <pc:docMk/>
            <pc:sldMk cId="0" sldId="259"/>
            <ac:picMk id="2" creationId="{00000000-0000-0000-0000-000000000000}"/>
          </ac:picMkLst>
        </pc:picChg>
        <pc:picChg chg="add mod">
          <ac:chgData name="Andressa Emily" userId="40d91855a8c41bc8" providerId="LiveId" clId="{987D4FBC-0641-4A94-AB79-D527E10C97D7}" dt="2024-11-29T20:03:37.358" v="46" actId="14100"/>
          <ac:picMkLst>
            <pc:docMk/>
            <pc:sldMk cId="0" sldId="259"/>
            <ac:picMk id="12" creationId="{430109FF-99D7-2293-8138-CFCADB79FC97}"/>
          </ac:picMkLst>
        </pc:picChg>
      </pc:sldChg>
      <pc:sldChg chg="modSp mod">
        <pc:chgData name="Andressa Emily" userId="40d91855a8c41bc8" providerId="LiveId" clId="{987D4FBC-0641-4A94-AB79-D527E10C97D7}" dt="2024-11-29T20:02:12.682" v="41" actId="20577"/>
        <pc:sldMkLst>
          <pc:docMk/>
          <pc:sldMk cId="0" sldId="266"/>
        </pc:sldMkLst>
        <pc:spChg chg="mod">
          <ac:chgData name="Andressa Emily" userId="40d91855a8c41bc8" providerId="LiveId" clId="{987D4FBC-0641-4A94-AB79-D527E10C97D7}" dt="2024-11-29T20:02:12.682" v="41" actId="20577"/>
          <ac:spMkLst>
            <pc:docMk/>
            <pc:sldMk cId="0" sldId="266"/>
            <ac:spMk id="7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27724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837723" y="1518630"/>
            <a:ext cx="7468553" cy="29892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Levando Pequenos Negócios para o Mercado Digital  </a:t>
            </a:r>
          </a:p>
          <a:p>
            <a:pPr marL="0" indent="0">
              <a:lnSpc>
                <a:spcPts val="5500"/>
              </a:lnSpc>
              <a:buNone/>
            </a:pPr>
            <a:r>
              <a:rPr lang="en-US" sz="2400" dirty="0" err="1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Parte</a:t>
            </a:r>
            <a:r>
              <a:rPr lang="en-US" sz="2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 I</a:t>
            </a:r>
            <a:endParaRPr lang="en-US" sz="2400" dirty="0"/>
          </a:p>
        </p:txBody>
      </p:sp>
      <p:sp>
        <p:nvSpPr>
          <p:cNvPr id="4" name="Text 1"/>
          <p:cNvSpPr/>
          <p:nvPr/>
        </p:nvSpPr>
        <p:spPr>
          <a:xfrm>
            <a:off x="837724" y="4775716"/>
            <a:ext cx="746855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Este projeto visa conectar estudantes de tecnologia com microempresas locais, oferecendo soluções digitais personalizadas para impulsionar o crescimento e competitividade.</a:t>
            </a:r>
            <a:endParaRPr lang="en-US" sz="1850" dirty="0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8B8614B4-AEC6-F425-406D-707AA629F2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9600" y="0"/>
            <a:ext cx="64008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777478"/>
            <a:ext cx="7087433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Quadro de Hipóteses</a:t>
            </a:r>
            <a:endParaRPr lang="en-US" sz="44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9150" y="1840468"/>
            <a:ext cx="7272099" cy="5611654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70A9293C-FC0E-4861-09EA-6773F16200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01292" y="7297485"/>
            <a:ext cx="2029108" cy="838317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106454"/>
            <a:ext cx="8188523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Mapeamento do Público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1181457" y="3169444"/>
            <a:ext cx="30480" cy="2953702"/>
          </a:xfrm>
          <a:prstGeom prst="roundRect">
            <a:avLst>
              <a:gd name="adj" fmla="val 117806"/>
            </a:avLst>
          </a:prstGeom>
          <a:solidFill>
            <a:srgbClr val="49606E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4" name="Shape 2"/>
          <p:cNvSpPr/>
          <p:nvPr/>
        </p:nvSpPr>
        <p:spPr>
          <a:xfrm>
            <a:off x="1435477" y="3692604"/>
            <a:ext cx="837724" cy="30480"/>
          </a:xfrm>
          <a:prstGeom prst="roundRect">
            <a:avLst>
              <a:gd name="adj" fmla="val 117806"/>
            </a:avLst>
          </a:prstGeom>
          <a:solidFill>
            <a:srgbClr val="49606E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5" name="Shape 3"/>
          <p:cNvSpPr/>
          <p:nvPr/>
        </p:nvSpPr>
        <p:spPr>
          <a:xfrm>
            <a:off x="927437" y="3438644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6" name="Text 4"/>
          <p:cNvSpPr/>
          <p:nvPr/>
        </p:nvSpPr>
        <p:spPr>
          <a:xfrm>
            <a:off x="1117104" y="3538895"/>
            <a:ext cx="159187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1</a:t>
            </a:r>
            <a:endParaRPr lang="en-US" sz="2650" dirty="0"/>
          </a:p>
        </p:txBody>
      </p:sp>
      <p:sp>
        <p:nvSpPr>
          <p:cNvPr id="7" name="Text 5"/>
          <p:cNvSpPr/>
          <p:nvPr/>
        </p:nvSpPr>
        <p:spPr>
          <a:xfrm>
            <a:off x="2513290" y="340875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</a:rPr>
              <a:t>Lucas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2513290" y="3904297"/>
            <a:ext cx="1127938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Estudante de TI, busca experiência prática e oportunidades de crescimento profissional.</a:t>
            </a:r>
            <a:endParaRPr lang="en-US" sz="1850" dirty="0"/>
          </a:p>
        </p:txBody>
      </p:sp>
      <p:sp>
        <p:nvSpPr>
          <p:cNvPr id="9" name="Shape 7"/>
          <p:cNvSpPr/>
          <p:nvPr/>
        </p:nvSpPr>
        <p:spPr>
          <a:xfrm>
            <a:off x="1435477" y="5289113"/>
            <a:ext cx="837724" cy="30480"/>
          </a:xfrm>
          <a:prstGeom prst="roundRect">
            <a:avLst>
              <a:gd name="adj" fmla="val 117806"/>
            </a:avLst>
          </a:prstGeom>
          <a:solidFill>
            <a:srgbClr val="49606E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0" name="Shape 8"/>
          <p:cNvSpPr/>
          <p:nvPr/>
        </p:nvSpPr>
        <p:spPr>
          <a:xfrm>
            <a:off x="927437" y="5035153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1" name="Text 9"/>
          <p:cNvSpPr/>
          <p:nvPr/>
        </p:nvSpPr>
        <p:spPr>
          <a:xfrm>
            <a:off x="1063288" y="5135404"/>
            <a:ext cx="266700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2</a:t>
            </a:r>
            <a:endParaRPr lang="en-US" sz="2650" dirty="0"/>
          </a:p>
        </p:txBody>
      </p:sp>
      <p:sp>
        <p:nvSpPr>
          <p:cNvPr id="12" name="Text 10"/>
          <p:cNvSpPr/>
          <p:nvPr/>
        </p:nvSpPr>
        <p:spPr>
          <a:xfrm>
            <a:off x="2513290" y="500526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Renata</a:t>
            </a:r>
            <a:endParaRPr lang="en-US" sz="2200" dirty="0"/>
          </a:p>
        </p:txBody>
      </p:sp>
      <p:sp>
        <p:nvSpPr>
          <p:cNvPr id="13" name="Text 11"/>
          <p:cNvSpPr/>
          <p:nvPr/>
        </p:nvSpPr>
        <p:spPr>
          <a:xfrm>
            <a:off x="2513290" y="5500807"/>
            <a:ext cx="1127938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Empreendedora, busca soluções digitais para aumentar a visibilidade e atrair clientes.</a:t>
            </a:r>
            <a:endParaRPr lang="en-US" sz="1850" dirty="0"/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A589A57F-6EE8-B6EF-D5EE-C16E1C8816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01292" y="7297485"/>
            <a:ext cx="2029108" cy="838317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124025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Personas:</a:t>
            </a:r>
            <a:endParaRPr lang="en-US" sz="44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724" y="2906554"/>
            <a:ext cx="6185535" cy="3479363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4761" y="2906554"/>
            <a:ext cx="6185535" cy="3479363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AA9BFF42-58A5-0C3A-E4F5-620267A5C6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01292" y="7297485"/>
            <a:ext cx="2029108" cy="838317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3308D6ED-F98D-CFCD-75E1-A7BBEA72F181}"/>
              </a:ext>
            </a:extLst>
          </p:cNvPr>
          <p:cNvSpPr txBox="1"/>
          <p:nvPr/>
        </p:nvSpPr>
        <p:spPr>
          <a:xfrm>
            <a:off x="837724" y="2026588"/>
            <a:ext cx="3392905" cy="681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pt-BR"/>
            </a:defPPr>
            <a:lvl1pPr indent="0">
              <a:lnSpc>
                <a:spcPts val="5500"/>
              </a:lnSpc>
              <a:buNone/>
              <a:defRPr sz="200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defRPr>
            </a:lvl1pPr>
          </a:lstStyle>
          <a:p>
            <a:r>
              <a:rPr lang="pt-BR" dirty="0"/>
              <a:t>Estudantes: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B866CF52-257E-0412-8161-6A6F3685997F}"/>
              </a:ext>
            </a:extLst>
          </p:cNvPr>
          <p:cNvSpPr txBox="1"/>
          <p:nvPr/>
        </p:nvSpPr>
        <p:spPr>
          <a:xfrm>
            <a:off x="7614761" y="2026587"/>
            <a:ext cx="3529264" cy="681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pt-BR"/>
            </a:defPPr>
            <a:lvl1pPr indent="0">
              <a:lnSpc>
                <a:spcPts val="5500"/>
              </a:lnSpc>
              <a:buNone/>
              <a:defRPr sz="440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defRPr>
            </a:lvl1pPr>
          </a:lstStyle>
          <a:p>
            <a:r>
              <a:rPr lang="pt-BR" sz="2000" dirty="0"/>
              <a:t>Empreendedores: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6047" y="1050369"/>
            <a:ext cx="6286976" cy="6353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000"/>
              </a:lnSpc>
              <a:buNone/>
            </a:pPr>
            <a:r>
              <a:rPr lang="en-US" sz="40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Definindo o Caminho</a:t>
            </a:r>
            <a:endParaRPr lang="en-US" sz="40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3855" y="2117765"/>
            <a:ext cx="1623298" cy="122491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971806" y="2665571"/>
            <a:ext cx="127159" cy="4319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400"/>
              </a:lnSpc>
              <a:buNone/>
            </a:pPr>
            <a:r>
              <a:rPr lang="en-US" sz="21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1</a:t>
            </a:r>
            <a:endParaRPr lang="en-US" sz="2100" dirty="0"/>
          </a:p>
        </p:txBody>
      </p:sp>
      <p:sp>
        <p:nvSpPr>
          <p:cNvPr id="5" name="Text 2"/>
          <p:cNvSpPr/>
          <p:nvPr/>
        </p:nvSpPr>
        <p:spPr>
          <a:xfrm>
            <a:off x="5063133" y="2333744"/>
            <a:ext cx="2633067" cy="317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Objetivo Principal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5063133" y="2780943"/>
            <a:ext cx="6728222" cy="3457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Aproximar pequenos negócios da inovação digital por meio de estudantes.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4901089" y="3354348"/>
            <a:ext cx="8919329" cy="15240"/>
          </a:xfrm>
          <a:prstGeom prst="roundRect">
            <a:avLst>
              <a:gd name="adj" fmla="val 212640"/>
            </a:avLst>
          </a:prstGeom>
          <a:solidFill>
            <a:srgbClr val="49606E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2206" y="3396615"/>
            <a:ext cx="3246715" cy="1224915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928943" y="3793093"/>
            <a:ext cx="213003" cy="4319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400"/>
              </a:lnSpc>
              <a:buNone/>
            </a:pPr>
            <a:r>
              <a:rPr lang="en-US" sz="21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2</a:t>
            </a:r>
            <a:endParaRPr lang="en-US" sz="2100" dirty="0"/>
          </a:p>
        </p:txBody>
      </p:sp>
      <p:sp>
        <p:nvSpPr>
          <p:cNvPr id="10" name="Text 6"/>
          <p:cNvSpPr/>
          <p:nvPr/>
        </p:nvSpPr>
        <p:spPr>
          <a:xfrm>
            <a:off x="5874901" y="3612594"/>
            <a:ext cx="2541627" cy="317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Engajamento</a:t>
            </a:r>
            <a:endParaRPr lang="en-US" sz="2000" dirty="0"/>
          </a:p>
        </p:txBody>
      </p:sp>
      <p:sp>
        <p:nvSpPr>
          <p:cNvPr id="11" name="Text 7"/>
          <p:cNvSpPr/>
          <p:nvPr/>
        </p:nvSpPr>
        <p:spPr>
          <a:xfrm>
            <a:off x="5874901" y="4059793"/>
            <a:ext cx="5380077" cy="3457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Criar uma plataforma para conectar estudantes e empresas.</a:t>
            </a:r>
            <a:endParaRPr lang="en-US" sz="1700" dirty="0"/>
          </a:p>
        </p:txBody>
      </p:sp>
      <p:sp>
        <p:nvSpPr>
          <p:cNvPr id="12" name="Shape 8"/>
          <p:cNvSpPr/>
          <p:nvPr/>
        </p:nvSpPr>
        <p:spPr>
          <a:xfrm>
            <a:off x="5712857" y="4633198"/>
            <a:ext cx="8107561" cy="15240"/>
          </a:xfrm>
          <a:prstGeom prst="roundRect">
            <a:avLst>
              <a:gd name="adj" fmla="val 212640"/>
            </a:avLst>
          </a:prstGeom>
          <a:solidFill>
            <a:srgbClr val="49606E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0438" y="4675465"/>
            <a:ext cx="4870132" cy="1224915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926919" y="5071943"/>
            <a:ext cx="217051" cy="4319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400"/>
              </a:lnSpc>
              <a:buNone/>
            </a:pPr>
            <a:r>
              <a:rPr lang="en-US" sz="21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3</a:t>
            </a:r>
            <a:endParaRPr lang="en-US" sz="2100" dirty="0"/>
          </a:p>
        </p:txBody>
      </p:sp>
      <p:sp>
        <p:nvSpPr>
          <p:cNvPr id="15" name="Text 10"/>
          <p:cNvSpPr/>
          <p:nvPr/>
        </p:nvSpPr>
        <p:spPr>
          <a:xfrm>
            <a:off x="6686550" y="4891445"/>
            <a:ext cx="2541627" cy="317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Implementação</a:t>
            </a:r>
            <a:endParaRPr lang="en-US" sz="2000" dirty="0"/>
          </a:p>
        </p:txBody>
      </p:sp>
      <p:sp>
        <p:nvSpPr>
          <p:cNvPr id="16" name="Text 11"/>
          <p:cNvSpPr/>
          <p:nvPr/>
        </p:nvSpPr>
        <p:spPr>
          <a:xfrm>
            <a:off x="6686550" y="5338643"/>
            <a:ext cx="6192560" cy="3457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Desenvolver projetos práticos e personalizados para microempresas.</a:t>
            </a:r>
            <a:endParaRPr lang="en-US" sz="1700" dirty="0"/>
          </a:p>
        </p:txBody>
      </p:sp>
      <p:sp>
        <p:nvSpPr>
          <p:cNvPr id="17" name="Shape 12"/>
          <p:cNvSpPr/>
          <p:nvPr/>
        </p:nvSpPr>
        <p:spPr>
          <a:xfrm>
            <a:off x="6524506" y="5912048"/>
            <a:ext cx="7295912" cy="15240"/>
          </a:xfrm>
          <a:prstGeom prst="roundRect">
            <a:avLst>
              <a:gd name="adj" fmla="val 212640"/>
            </a:avLst>
          </a:prstGeom>
          <a:solidFill>
            <a:srgbClr val="49606E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1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8789" y="5954316"/>
            <a:ext cx="6493550" cy="1224915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3927038" y="6350794"/>
            <a:ext cx="216813" cy="4319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400"/>
              </a:lnSpc>
              <a:buNone/>
            </a:pPr>
            <a:r>
              <a:rPr lang="en-US" sz="21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4</a:t>
            </a:r>
            <a:endParaRPr lang="en-US" sz="2100" dirty="0"/>
          </a:p>
        </p:txBody>
      </p:sp>
      <p:sp>
        <p:nvSpPr>
          <p:cNvPr id="20" name="Text 14"/>
          <p:cNvSpPr/>
          <p:nvPr/>
        </p:nvSpPr>
        <p:spPr>
          <a:xfrm>
            <a:off x="7498318" y="6170295"/>
            <a:ext cx="2541627" cy="317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Resultados</a:t>
            </a:r>
            <a:endParaRPr lang="en-US" sz="2000" dirty="0"/>
          </a:p>
        </p:txBody>
      </p:sp>
      <p:sp>
        <p:nvSpPr>
          <p:cNvPr id="21" name="Text 15"/>
          <p:cNvSpPr/>
          <p:nvPr/>
        </p:nvSpPr>
        <p:spPr>
          <a:xfrm>
            <a:off x="7498318" y="6617494"/>
            <a:ext cx="5829062" cy="3457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Aumento da competitividade e crescimento das microempresas.</a:t>
            </a:r>
            <a:endParaRPr lang="en-US" sz="1700" dirty="0"/>
          </a:p>
        </p:txBody>
      </p:sp>
      <p:pic>
        <p:nvPicPr>
          <p:cNvPr id="22" name="Imagem 21">
            <a:extLst>
              <a:ext uri="{FF2B5EF4-FFF2-40B4-BE49-F238E27FC236}">
                <a16:creationId xmlns:a16="http://schemas.microsoft.com/office/drawing/2014/main" id="{CC07FF34-9E33-CBCA-E9E9-5B995EAB752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601292" y="7297485"/>
            <a:ext cx="2029108" cy="83831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891308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Entendendo as Necessidades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3927515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5" name="Text 2"/>
          <p:cNvSpPr/>
          <p:nvPr/>
        </p:nvSpPr>
        <p:spPr>
          <a:xfrm>
            <a:off x="1027390" y="4027765"/>
            <a:ext cx="159187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615559" y="392751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Coleta de Dados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615559" y="4423053"/>
            <a:ext cx="2836783" cy="1915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Formulários online separados para empreendedores e estudantes, garantindo coleta prática e eficiente.</a:t>
            </a:r>
            <a:endParaRPr lang="en-US" sz="1850" dirty="0"/>
          </a:p>
        </p:txBody>
      </p:sp>
      <p:sp>
        <p:nvSpPr>
          <p:cNvPr id="8" name="Shape 5"/>
          <p:cNvSpPr/>
          <p:nvPr/>
        </p:nvSpPr>
        <p:spPr>
          <a:xfrm>
            <a:off x="4691658" y="3927515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9" name="Text 6"/>
          <p:cNvSpPr/>
          <p:nvPr/>
        </p:nvSpPr>
        <p:spPr>
          <a:xfrm>
            <a:off x="4827508" y="4027765"/>
            <a:ext cx="266700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469493" y="3927515"/>
            <a:ext cx="2836783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Foco nos Detalhes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469493" y="4775002"/>
            <a:ext cx="2836783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Perguntas específicas para cada grupo, explorando dificuldades, expectativas e necessidades.</a:t>
            </a: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322772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Formulários:</a:t>
            </a:r>
            <a:endParaRPr lang="en-US" sz="44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724" y="3136225"/>
            <a:ext cx="5507236" cy="3020020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4761" y="3136225"/>
            <a:ext cx="5081707" cy="3010614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F1807359-CB96-F714-6FB6-E5860C8818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08406" y="7391283"/>
            <a:ext cx="2029108" cy="838317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C05AD5A8-900B-9E61-0386-9593EF9EE596}"/>
              </a:ext>
            </a:extLst>
          </p:cNvPr>
          <p:cNvSpPr txBox="1"/>
          <p:nvPr/>
        </p:nvSpPr>
        <p:spPr>
          <a:xfrm>
            <a:off x="837724" y="2240797"/>
            <a:ext cx="3529264" cy="681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pt-BR"/>
            </a:defPPr>
            <a:lvl1pPr indent="0">
              <a:lnSpc>
                <a:spcPts val="5500"/>
              </a:lnSpc>
              <a:buNone/>
              <a:defRPr sz="440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defRPr>
            </a:lvl1pPr>
          </a:lstStyle>
          <a:p>
            <a:r>
              <a:rPr lang="pt-BR" sz="2000" dirty="0"/>
              <a:t>Empreendedores: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E3C65B0B-088D-F461-065D-641751C17AE6}"/>
              </a:ext>
            </a:extLst>
          </p:cNvPr>
          <p:cNvSpPr txBox="1"/>
          <p:nvPr/>
        </p:nvSpPr>
        <p:spPr>
          <a:xfrm>
            <a:off x="7659354" y="2240796"/>
            <a:ext cx="3392905" cy="681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pt-BR"/>
            </a:defPPr>
            <a:lvl1pPr indent="0">
              <a:lnSpc>
                <a:spcPts val="5500"/>
              </a:lnSpc>
              <a:buNone/>
              <a:defRPr sz="200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defRPr>
            </a:lvl1pPr>
          </a:lstStyle>
          <a:p>
            <a:r>
              <a:rPr lang="pt-BR" dirty="0"/>
              <a:t>Estudantes: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324124" y="1786652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Analisando as Dificuldades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324124" y="3553658"/>
            <a:ext cx="3614618" cy="2889290"/>
          </a:xfrm>
          <a:prstGeom prst="roundRect">
            <a:avLst>
              <a:gd name="adj" fmla="val 1243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5" name="Text 2"/>
          <p:cNvSpPr/>
          <p:nvPr/>
        </p:nvSpPr>
        <p:spPr>
          <a:xfrm>
            <a:off x="6563439" y="3792974"/>
            <a:ext cx="2894052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Empreendedores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63439" y="4288512"/>
            <a:ext cx="3135987" cy="1915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Falta de conhecimento técnico, recursos financeiros limitados e escassez de profissionais qualificados na região.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10178058" y="3553658"/>
            <a:ext cx="3614618" cy="2889290"/>
          </a:xfrm>
          <a:prstGeom prst="roundRect">
            <a:avLst>
              <a:gd name="adj" fmla="val 1243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8" name="Text 5"/>
          <p:cNvSpPr/>
          <p:nvPr/>
        </p:nvSpPr>
        <p:spPr>
          <a:xfrm>
            <a:off x="10417373" y="379297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Estudantes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417373" y="4288512"/>
            <a:ext cx="3135987" cy="1915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Dificuldade em conseguir emprego devido à falta de experiência prática e oportunidades de desenvolvimento profissional.</a:t>
            </a:r>
            <a:endParaRPr lang="en-US" sz="1850" dirty="0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868DF83E-D903-CF6A-D9EA-6D89DE4746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38806" y="7233558"/>
            <a:ext cx="2029108" cy="838317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430109FF-99D7-2293-8138-CFCADB79FC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4051" y="0"/>
            <a:ext cx="5866924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3291007"/>
            <a:ext cx="5508546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Mapa dos 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4234339"/>
            <a:ext cx="5508546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5 Porquês</a:t>
            </a:r>
            <a:endParaRPr lang="en-US" sz="44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7772" y="1784390"/>
            <a:ext cx="5507236" cy="4660702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3043282A-841D-1A13-8C82-CB1BCE6482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01292" y="7264031"/>
            <a:ext cx="2029108" cy="838317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7D2FB7DA-9FD7-1771-F450-B6679D18E823}"/>
              </a:ext>
            </a:extLst>
          </p:cNvPr>
          <p:cNvSpPr txBox="1"/>
          <p:nvPr/>
        </p:nvSpPr>
        <p:spPr>
          <a:xfrm>
            <a:off x="6937772" y="909302"/>
            <a:ext cx="3529264" cy="681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pt-BR"/>
            </a:defPPr>
            <a:lvl1pPr indent="0">
              <a:lnSpc>
                <a:spcPts val="5500"/>
              </a:lnSpc>
              <a:buNone/>
              <a:defRPr sz="440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defRPr>
            </a:lvl1pPr>
          </a:lstStyle>
          <a:p>
            <a:r>
              <a:rPr lang="pt-BR" sz="2000" dirty="0"/>
              <a:t>Empreendedores: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485787"/>
            <a:ext cx="800993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Desvendando o Desafio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788093"/>
            <a:ext cx="2940844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Problema Central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4379357"/>
            <a:ext cx="6185535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Falta de acesso das microempresas locais a soluções inovadoras e qualificadas, o que limita sua competitividade e crescimento.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7614761" y="3788093"/>
            <a:ext cx="433256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Impacto para Estudantes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614761" y="4379357"/>
            <a:ext cx="6185535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Estudantes universitários de tecnologia não encontram oportunidades práticas para aplicar seus conhecimentos e desenvolver habilidades relevantes.</a:t>
            </a:r>
            <a:endParaRPr lang="en-US" sz="1850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B62B3290-C290-DD4F-09F7-2F5CB00F5D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01292" y="7297485"/>
            <a:ext cx="2029108" cy="83831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965" y="748665"/>
            <a:ext cx="5224105" cy="673227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58106" y="3831074"/>
            <a:ext cx="4598789" cy="5673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450"/>
              </a:lnSpc>
              <a:buNone/>
            </a:pPr>
            <a:r>
              <a:rPr lang="en-US" sz="35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Prisma do Desfio</a:t>
            </a:r>
            <a:endParaRPr lang="en-US" sz="3550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8AD50AF-803B-FB93-5775-DCD0A228CC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01292" y="7391283"/>
            <a:ext cx="2029108" cy="83831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0"/>
            <a:ext cx="73152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4523" y="1738789"/>
            <a:ext cx="6716554" cy="4752023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37724" y="3410783"/>
            <a:ext cx="56397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Mapa da Empatia</a:t>
            </a:r>
            <a:endParaRPr lang="en-US" sz="4400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B25BFD44-BBB7-9569-F2FB-E2178D155E97}"/>
              </a:ext>
            </a:extLst>
          </p:cNvPr>
          <p:cNvSpPr txBox="1"/>
          <p:nvPr/>
        </p:nvSpPr>
        <p:spPr>
          <a:xfrm>
            <a:off x="7614523" y="1057369"/>
            <a:ext cx="3392905" cy="681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pt-BR"/>
            </a:defPPr>
            <a:lvl1pPr indent="0">
              <a:lnSpc>
                <a:spcPts val="5500"/>
              </a:lnSpc>
              <a:buNone/>
              <a:defRPr sz="200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defRPr>
            </a:lvl1pPr>
          </a:lstStyle>
          <a:p>
            <a:r>
              <a:rPr lang="pt-BR" dirty="0">
                <a:solidFill>
                  <a:srgbClr val="112836"/>
                </a:solidFill>
              </a:rPr>
              <a:t>Estudantes: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73152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152924" y="3551515"/>
            <a:ext cx="5639753" cy="11265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400"/>
              </a:lnSpc>
              <a:buNone/>
            </a:pPr>
            <a:r>
              <a:rPr lang="en-US" sz="35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Mapa de Influenciadores</a:t>
            </a:r>
            <a:endParaRPr lang="en-US" sz="3500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F0B8DB6-74C1-5D0B-1AFD-45FE30C7E1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01292" y="7297485"/>
            <a:ext cx="2029108" cy="83831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</TotalTime>
  <Words>277</Words>
  <Application>Microsoft Office PowerPoint</Application>
  <PresentationFormat>Personalizar</PresentationFormat>
  <Paragraphs>67</Paragraphs>
  <Slides>13</Slides>
  <Notes>13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13</vt:i4>
      </vt:variant>
    </vt:vector>
  </HeadingPairs>
  <TitlesOfParts>
    <vt:vector size="17" baseType="lpstr">
      <vt:lpstr>Arial</vt:lpstr>
      <vt:lpstr>Unbounded</vt:lpstr>
      <vt:lpstr>Cabin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Andressa Emily</cp:lastModifiedBy>
  <cp:revision>3</cp:revision>
  <dcterms:created xsi:type="dcterms:W3CDTF">2024-11-29T18:47:08Z</dcterms:created>
  <dcterms:modified xsi:type="dcterms:W3CDTF">2024-11-29T20:03:50Z</dcterms:modified>
</cp:coreProperties>
</file>